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6" r:id="rId2"/>
    <p:sldId id="2540" r:id="rId3"/>
    <p:sldId id="2565" r:id="rId4"/>
    <p:sldId id="2597" r:id="rId5"/>
    <p:sldId id="2602" r:id="rId6"/>
    <p:sldId id="2598" r:id="rId7"/>
    <p:sldId id="2603" r:id="rId8"/>
    <p:sldId id="2599" r:id="rId9"/>
    <p:sldId id="2611" r:id="rId10"/>
    <p:sldId id="2600" r:id="rId11"/>
    <p:sldId id="2604" r:id="rId12"/>
    <p:sldId id="2605" r:id="rId13"/>
    <p:sldId id="2606" r:id="rId14"/>
    <p:sldId id="2607" r:id="rId15"/>
    <p:sldId id="2601" r:id="rId16"/>
    <p:sldId id="2560" r:id="rId17"/>
    <p:sldId id="2584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79" d="100"/>
          <a:sy n="79" d="100"/>
        </p:scale>
        <p:origin x="773" y="96"/>
      </p:cViewPr>
      <p:guideLst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-287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66B5B1-8550-45FB-967E-F4B291CCC461}" type="datetime1">
              <a:rPr lang="ru-RU" smtClean="0"/>
              <a:t>10.10.2022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444D95-FCD4-4091-973E-913976785C28}" type="datetime1">
              <a:rPr lang="ru-RU" smtClean="0"/>
              <a:t>10.10.2022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264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0036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289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2179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2810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24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896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611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88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H="1" flipV="1">
            <a:off x="2558731" y="4366584"/>
            <a:ext cx="0" cy="316592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13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2092379" y="3640133"/>
            <a:ext cx="0" cy="2449124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Прямоугольник 2" title="Декоративный элемент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7" name="Текст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38" name="Текст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39" name="Текст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3</a:t>
            </a:r>
          </a:p>
        </p:txBody>
      </p:sp>
      <p:sp>
        <p:nvSpPr>
          <p:cNvPr id="40" name="Текст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4</a:t>
            </a:r>
          </a:p>
        </p:txBody>
      </p:sp>
      <p:sp>
        <p:nvSpPr>
          <p:cNvPr id="41" name="Текст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5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 rtl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9" name="Рисунок 5" title="Декоративный элемент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 rtl="0"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1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Прямоугольник 10" title="Декоративный элемент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WWW.ИМЯСАЙТА.COM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 title="Декоративный элемент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12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12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 title="Декоративный элемент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</a:t>
            </a:r>
            <a:br>
              <a:rPr lang="ru-RU" noProof="0" dirty="0"/>
            </a:br>
            <a:r>
              <a:rPr lang="ru-RU" noProof="0" dirty="0"/>
              <a:t>добавить заголовок</a:t>
            </a:r>
          </a:p>
        </p:txBody>
      </p:sp>
      <p:sp>
        <p:nvSpPr>
          <p:cNvPr id="9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 title="Декоративный элемент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</a:t>
            </a:r>
            <a:br>
              <a:rPr lang="ru-RU" noProof="0" dirty="0"/>
            </a:br>
            <a:r>
              <a:rPr lang="ru-RU" noProof="0" dirty="0"/>
              <a:t>добавить заголовок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 title="Декоративный элемент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11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 title="Декоративный элемент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 title="Декоративный элемент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WWW.ИМЯСАЙТА.COM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Рисунок 5" title="Декоративный элемент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5" title="Декоративный элемент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2" name="Рисунок 5" title="Декоративный элемент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3" name="Рисунок 5" title="Декоративный элемент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26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7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8" name="Рисунок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9" name="Рисунок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0" name="Рисунок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Рисунок 5" title="Декоративный элемент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5" title="Декоративный элемент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4" name="Рисунок 5" title="Декоративный элемент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Рисунок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Рисунок 5" title="Декоративный элемент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5" title="Декоративный элемент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4" name="Рисунок 5" title="Декоративный элемент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 title="Декоративный элемент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21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 title="Декоративный элемент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Прямоугольник 20" title="Декоративный элемент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рямоугольник 27" title="Декоративный элемент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0" name="Рисунок 4" title="Декоративный элемент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Рисунок 4" title="Декоративный элемент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3" name="Рисунок 4" title="Декоративный элемент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Прямоугольник 25" title="Декоративный элемент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31" name="Рисунок 4" title="Декоративный элемент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7" name="Фигура 62" title="Декоративный элемент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4" name="Рисунок 3" title="Декоративный элемент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 с изображением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4" name="Таблица 3" title="Декоративный элемент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ru-RU" noProof="0"/>
              <a:t>Вставка таблицы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Рисунок 6" title="Декоративный элемент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6" title="Декоративный элемент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6" title="Декоративный элемент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 title="Декоративный элемент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6" title="Декоративный элемент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 title="Декоративный элемент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 title="Декоративный элемент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 title="Декоративный элемент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 title="Декоративный элемент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 с изображение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 title="Декоративный элемент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 title="Декоративный элемент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7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Смотрит через плечи человека с тремя паспортами и билетами в самолете в аэропортах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89" b="21589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5993525" cy="891250"/>
          </a:xfrm>
          <a:prstGeom prst="rect">
            <a:avLst/>
          </a:prstGeom>
        </p:spPr>
        <p:txBody>
          <a:bodyPr rtlCol="0" anchor="t">
            <a:noAutofit/>
          </a:bodyPr>
          <a:lstStyle/>
          <a:p>
            <a:pPr rtl="0"/>
            <a:r>
              <a:rPr lang="ru-RU" sz="5400" dirty="0"/>
              <a:t>Дипломный проект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rtl="0"/>
            <a:r>
              <a:rPr lang="en-US" sz="1800" dirty="0"/>
              <a:t>https://github.com/viktorlov/skypro.da-12.diploma</a:t>
            </a:r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11DC19-67BD-2B4F-8166-9BA6336FF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6" t="5556" r="5556" b="5556"/>
          <a:stretch/>
        </p:blipFill>
        <p:spPr>
          <a:xfrm>
            <a:off x="10703999" y="4622799"/>
            <a:ext cx="1488001" cy="1116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2AA009-092B-D589-D2FB-767E8A70D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6" t="5556" r="5556" b="5556"/>
          <a:stretch/>
        </p:blipFill>
        <p:spPr>
          <a:xfrm>
            <a:off x="10703999" y="5742000"/>
            <a:ext cx="1488000" cy="1116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7FEC409-634E-D674-8D6C-06418FF8A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979" y="3119855"/>
            <a:ext cx="1488001" cy="14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аттестованный, тога, диплом, университет, школа, закончил значок">
            <a:extLst>
              <a:ext uri="{FF2B5EF4-FFF2-40B4-BE49-F238E27FC236}">
                <a16:creationId xmlns:a16="http://schemas.microsoft.com/office/drawing/2014/main" id="{9CEFB6E4-4A23-7FF7-5E27-6C0487BF6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51" y="4625690"/>
            <a:ext cx="2232620" cy="22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/>
              <a:t>Visualization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E20D5C-43B3-4BCF-8700-BD30912F7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3733802"/>
            <a:ext cx="2489200" cy="3124198"/>
          </a:xfrm>
        </p:spPr>
        <p:txBody>
          <a:bodyPr rtlCol="0"/>
          <a:lstStyle/>
          <a:p>
            <a:pPr rtl="0"/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51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E0F42B-4228-01AC-178E-8B72CF8C31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556" r="5556"/>
          <a:stretch/>
        </p:blipFill>
        <p:spPr>
          <a:xfrm>
            <a:off x="3474720" y="0"/>
            <a:ext cx="8717280" cy="4903469"/>
          </a:xfr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BC929FF-F173-8C8D-AE66-C94EC951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Выход программы лояльности на безубыточность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C3EA18-FF0F-0E64-D2DA-599CCBDB547E}"/>
              </a:ext>
            </a:extLst>
          </p:cNvPr>
          <p:cNvSpPr txBox="1"/>
          <p:nvPr/>
        </p:nvSpPr>
        <p:spPr>
          <a:xfrm>
            <a:off x="695396" y="5686688"/>
            <a:ext cx="871728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600" spc="300" dirty="0">
                <a:solidFill>
                  <a:schemeClr val="bg1"/>
                </a:solidFill>
                <a:latin typeface="+mj-lt"/>
              </a:rPr>
              <a:t>При базовых значениях параметров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AB6C05-D4BD-93FC-5E2A-2FCBCCED6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720" y="427418"/>
            <a:ext cx="3240000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11959B-AAC0-CBA8-E363-B19F2FBE2299}"/>
              </a:ext>
            </a:extLst>
          </p:cNvPr>
          <p:cNvSpPr txBox="1"/>
          <p:nvPr/>
        </p:nvSpPr>
        <p:spPr>
          <a:xfrm>
            <a:off x="234720" y="3838499"/>
            <a:ext cx="324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… клиентов должны совершить покупку для выхода программы лояльности на безубыточность (прибыль).</a:t>
            </a:r>
          </a:p>
        </p:txBody>
      </p:sp>
    </p:spTree>
    <p:extLst>
      <p:ext uri="{BB962C8B-B14F-4D97-AF65-F5344CB8AC3E}">
        <p14:creationId xmlns:p14="http://schemas.microsoft.com/office/powerpoint/2010/main" val="1917679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E0F42B-4228-01AC-178E-8B72CF8C31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56" r="5556"/>
          <a:stretch/>
        </p:blipFill>
        <p:spPr>
          <a:xfrm>
            <a:off x="3474720" y="0"/>
            <a:ext cx="8717280" cy="49034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B9397F-4B3C-5481-174E-10FF8826B006}"/>
              </a:ext>
            </a:extLst>
          </p:cNvPr>
          <p:cNvSpPr txBox="1"/>
          <p:nvPr/>
        </p:nvSpPr>
        <p:spPr>
          <a:xfrm>
            <a:off x="234720" y="3838499"/>
            <a:ext cx="324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 увеличении количества заказов на 1го покупателя, кривая логарифмически убывает, перелом в районе 3-5 заказов.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6E2BE0-35B6-DF42-D70B-7EA85FE5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000" y="428400"/>
            <a:ext cx="3240000" cy="3240000"/>
          </a:xfrm>
          <a:prstGeom prst="rect">
            <a:avLst/>
          </a:prstGeom>
        </p:spPr>
      </p:pic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52583E27-1489-2F43-2E25-65ABBDB6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10801208" cy="823070"/>
          </a:xfrm>
        </p:spPr>
        <p:txBody>
          <a:bodyPr>
            <a:noAutofit/>
          </a:bodyPr>
          <a:lstStyle/>
          <a:p>
            <a:r>
              <a:rPr lang="ru-RU" sz="3200" dirty="0"/>
              <a:t>При изменении </a:t>
            </a:r>
            <a:r>
              <a:rPr lang="ru-RU" sz="3200" dirty="0">
                <a:solidFill>
                  <a:schemeClr val="bg1"/>
                </a:solidFill>
                <a:latin typeface="+mj-lt"/>
              </a:rPr>
              <a:t>количества заказов на одного покупателя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DE614-5550-0FF1-AA68-5B8D63D6D774}"/>
              </a:ext>
            </a:extLst>
          </p:cNvPr>
          <p:cNvSpPr txBox="1"/>
          <p:nvPr/>
        </p:nvSpPr>
        <p:spPr>
          <a:xfrm>
            <a:off x="695396" y="5686688"/>
            <a:ext cx="871728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600" spc="300" dirty="0">
                <a:solidFill>
                  <a:schemeClr val="bg1"/>
                </a:solidFill>
                <a:latin typeface="+mj-lt"/>
              </a:rPr>
              <a:t>Выход программы лояльности на безубыточность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11856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E0F42B-4228-01AC-178E-8B72CF8C31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56" r="5556"/>
          <a:stretch/>
        </p:blipFill>
        <p:spPr>
          <a:xfrm>
            <a:off x="3474720" y="0"/>
            <a:ext cx="8717280" cy="4903469"/>
          </a:xfr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BC929FF-F173-8C8D-AE66-C94EC951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При изменении процента программы лояльности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CF33DF-2801-F057-06F2-59A54B4136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000" y="428400"/>
            <a:ext cx="3240000" cy="32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7C8A-AC44-E3E2-41D2-E63B344E758D}"/>
              </a:ext>
            </a:extLst>
          </p:cNvPr>
          <p:cNvSpPr txBox="1"/>
          <p:nvPr/>
        </p:nvSpPr>
        <p:spPr>
          <a:xfrm>
            <a:off x="695396" y="5686688"/>
            <a:ext cx="871728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600" spc="300" dirty="0">
                <a:solidFill>
                  <a:schemeClr val="bg1"/>
                </a:solidFill>
                <a:latin typeface="+mj-lt"/>
              </a:rPr>
              <a:t>Выход программы лояльности на безубыточность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9861A-8C11-02CE-34E0-D6CFA7B51F47}"/>
              </a:ext>
            </a:extLst>
          </p:cNvPr>
          <p:cNvSpPr txBox="1"/>
          <p:nvPr/>
        </p:nvSpPr>
        <p:spPr>
          <a:xfrm>
            <a:off x="234720" y="3838499"/>
            <a:ext cx="324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 увеличении процента программы лояльности, кривая экспоненциально возрастает, плавно без переломов. </a:t>
            </a:r>
          </a:p>
        </p:txBody>
      </p:sp>
    </p:spTree>
    <p:extLst>
      <p:ext uri="{BB962C8B-B14F-4D97-AF65-F5344CB8AC3E}">
        <p14:creationId xmlns:p14="http://schemas.microsoft.com/office/powerpoint/2010/main" val="618219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E0F42B-4228-01AC-178E-8B72CF8C31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56" r="5556"/>
          <a:stretch/>
        </p:blipFill>
        <p:spPr>
          <a:xfrm>
            <a:off x="3474720" y="0"/>
            <a:ext cx="8717280" cy="4903469"/>
          </a:xfr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BC929FF-F173-8C8D-AE66-C94EC951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3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j-ea"/>
                <a:cs typeface="Gill Sans" panose="020B0502020104020203" pitchFamily="34" charset="-79"/>
              </a:rPr>
              <a:t>При изменении среднего чека покупки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7980B8-0FBF-0FE8-4F00-12CE9860A0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000" y="428400"/>
            <a:ext cx="3240000" cy="32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8A3F7-6121-49FC-D4BA-94D0507DCCCC}"/>
              </a:ext>
            </a:extLst>
          </p:cNvPr>
          <p:cNvSpPr txBox="1"/>
          <p:nvPr/>
        </p:nvSpPr>
        <p:spPr>
          <a:xfrm>
            <a:off x="695396" y="5686688"/>
            <a:ext cx="871728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600" spc="300" dirty="0">
                <a:solidFill>
                  <a:schemeClr val="bg1"/>
                </a:solidFill>
                <a:latin typeface="+mj-lt"/>
              </a:rPr>
              <a:t>Выход программы лояльности на безубыточность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3DCCC-7BC6-97E8-9628-FF880F670B15}"/>
              </a:ext>
            </a:extLst>
          </p:cNvPr>
          <p:cNvSpPr txBox="1"/>
          <p:nvPr/>
        </p:nvSpPr>
        <p:spPr>
          <a:xfrm>
            <a:off x="234720" y="3838499"/>
            <a:ext cx="324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 увеличении среднего чека покупки, кривая логарифмически убывает, плавно без переломов.</a:t>
            </a:r>
          </a:p>
        </p:txBody>
      </p:sp>
    </p:spTree>
    <p:extLst>
      <p:ext uri="{BB962C8B-B14F-4D97-AF65-F5344CB8AC3E}">
        <p14:creationId xmlns:p14="http://schemas.microsoft.com/office/powerpoint/2010/main" val="425531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/>
              <a:t>Findings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E20D5C-43B3-4BCF-8700-BD30912F7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3733802"/>
            <a:ext cx="2489200" cy="3124198"/>
          </a:xfrm>
        </p:spPr>
        <p:txBody>
          <a:bodyPr rtlCol="0"/>
          <a:lstStyle/>
          <a:p>
            <a:pPr rtl="0"/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3645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697267"/>
          </a:xfrm>
        </p:spPr>
        <p:txBody>
          <a:bodyPr rtlCol="0"/>
          <a:lstStyle/>
          <a:p>
            <a:pPr rtl="0"/>
            <a:r>
              <a:rPr lang="en-US" dirty="0"/>
              <a:t>Findings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3055" y="1629109"/>
            <a:ext cx="3686025" cy="382749"/>
          </a:xfrm>
        </p:spPr>
        <p:txBody>
          <a:bodyPr rtlCol="0"/>
          <a:lstStyle/>
          <a:p>
            <a:pPr rtl="0"/>
            <a:r>
              <a:rPr lang="ru-RU" dirty="0"/>
              <a:t>Выход программы на безубыточность 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011858"/>
            <a:ext cx="3686159" cy="4404817"/>
          </a:xfrm>
        </p:spPr>
        <p:txBody>
          <a:bodyPr rtlCol="0">
            <a:noAutofit/>
          </a:bodyPr>
          <a:lstStyle/>
          <a:p>
            <a:pPr rtl="0"/>
            <a:endParaRPr lang="ru-RU" dirty="0"/>
          </a:p>
          <a:p>
            <a:pPr rtl="0"/>
            <a:r>
              <a:rPr lang="ru-RU" dirty="0"/>
              <a:t>Моделирование показало теоретическую </a:t>
            </a:r>
            <a:r>
              <a:rPr lang="ru-RU" dirty="0">
                <a:highlight>
                  <a:srgbClr val="5DAAB0"/>
                </a:highlight>
              </a:rPr>
              <a:t>возможность</a:t>
            </a:r>
            <a:r>
              <a:rPr lang="ru-RU" dirty="0"/>
              <a:t> выхода акции с заданными параметрами на </a:t>
            </a:r>
            <a:r>
              <a:rPr lang="ru-RU" dirty="0">
                <a:highlight>
                  <a:srgbClr val="5DAAB0"/>
                </a:highlight>
              </a:rPr>
              <a:t>безубыточность</a:t>
            </a:r>
            <a:r>
              <a:rPr lang="ru-RU" dirty="0"/>
              <a:t>. </a:t>
            </a:r>
          </a:p>
          <a:p>
            <a:pPr rtl="0"/>
            <a:r>
              <a:rPr lang="ru-RU" dirty="0"/>
              <a:t>Для этого необходимо </a:t>
            </a:r>
            <a:r>
              <a:rPr lang="ru-RU" dirty="0">
                <a:highlight>
                  <a:srgbClr val="5DAAB0"/>
                </a:highlight>
              </a:rPr>
              <a:t>148</a:t>
            </a:r>
            <a:r>
              <a:rPr lang="ru-RU" dirty="0"/>
              <a:t> пользователей.</a:t>
            </a:r>
          </a:p>
          <a:p>
            <a:pPr rtl="0"/>
            <a:r>
              <a:rPr lang="ru-RU" dirty="0"/>
              <a:t>Максимальный возможный операционный убыток от акции: </a:t>
            </a:r>
            <a:r>
              <a:rPr lang="ru-RU" dirty="0">
                <a:highlight>
                  <a:srgbClr val="5DAAB0"/>
                </a:highlight>
              </a:rPr>
              <a:t>минус 49447 «рублей»</a:t>
            </a:r>
            <a:r>
              <a:rPr lang="ru-RU" dirty="0"/>
              <a:t>. Это та сумма, при которой в акции примет участие один человек, и он же получит гарантированный приз.</a:t>
            </a:r>
          </a:p>
          <a:p>
            <a:pPr rtl="0"/>
            <a:r>
              <a:rPr lang="ru-RU" dirty="0"/>
              <a:t>Юнит-экономика сильно зависит от параметров модели. Наибольшая зависимость обнаружена от количества заказов на одного пользователя.</a:t>
            </a:r>
          </a:p>
          <a:p>
            <a:pPr rtl="0"/>
            <a:r>
              <a:rPr lang="ru-RU" dirty="0"/>
              <a:t>Именно на увеличении показателя «количество заказов на одного пользователя» нужно сосредоточить основные усилия маркетинга. </a:t>
            </a:r>
          </a:p>
        </p:txBody>
      </p:sp>
      <p:pic>
        <p:nvPicPr>
          <p:cNvPr id="6" name="Рисунок 5" descr="Цифровые номера и графики">
            <a:extLst>
              <a:ext uri="{FF2B5EF4-FFF2-40B4-BE49-F238E27FC236}">
                <a16:creationId xmlns:a16="http://schemas.microsoft.com/office/drawing/2014/main" id="{945B54E7-6A54-8584-7080-A4AD1F4739D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31963" r="31963"/>
          <a:stretch>
            <a:fillRect/>
          </a:stretch>
        </p:blipFill>
        <p:spPr/>
      </p:pic>
      <p:pic>
        <p:nvPicPr>
          <p:cNvPr id="13" name="Рисунок 12" descr="Угловой снимок пера на графике">
            <a:extLst>
              <a:ext uri="{FF2B5EF4-FFF2-40B4-BE49-F238E27FC236}">
                <a16:creationId xmlns:a16="http://schemas.microsoft.com/office/drawing/2014/main" id="{9BFAF42E-52D7-1E4A-39A5-8B432A6D6B6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31963" r="319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Закрывается кнопками в маршруте стратегических маршрутов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b="15414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>
          <a:xfrm>
            <a:off x="3558932" y="3665204"/>
            <a:ext cx="8633068" cy="2196780"/>
          </a:xfrm>
          <a:solidFill>
            <a:schemeClr val="accent2">
              <a:alpha val="85000"/>
            </a:schemeClr>
          </a:solidFill>
        </p:spPr>
        <p:txBody>
          <a:bodyPr lIns="288000" tIns="144000" rIns="288000" bIns="144000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sz="2400" spc="300" dirty="0"/>
              <a:t>Легко превратим любую точку на карте в фотографию из вашего семейного альбома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C65CAE-6E7D-118D-53B1-C560467997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996005"/>
            <a:ext cx="3558932" cy="2669199"/>
          </a:xfrm>
          <a:prstGeom prst="rect">
            <a:avLst/>
          </a:prstGeom>
        </p:spPr>
      </p:pic>
      <p:pic>
        <p:nvPicPr>
          <p:cNvPr id="12" name="Рисунок 11" descr="Влюбленный на дом нае">
            <a:extLst>
              <a:ext uri="{FF2B5EF4-FFF2-40B4-BE49-F238E27FC236}">
                <a16:creationId xmlns:a16="http://schemas.microsoft.com/office/drawing/2014/main" id="{03EE613F-8E55-C221-EEBA-5F99FBD134F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7047048" y="376564"/>
            <a:ext cx="4855244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Бинокль с отражением заката, лежащий на столике у моря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2003" r="13117" b="-1"/>
          <a:stretch/>
        </p:blipFill>
        <p:spPr>
          <a:xfrm>
            <a:off x="7928658" y="836271"/>
            <a:ext cx="4263342" cy="5185458"/>
          </a:xfrm>
          <a:noFill/>
        </p:spPr>
      </p:pic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6258" y="836271"/>
            <a:ext cx="4262400" cy="5185458"/>
          </a:xfrm>
        </p:spPr>
        <p:txBody>
          <a:bodyPr rtlCol="0">
            <a:normAutofit/>
          </a:bodyPr>
          <a:lstStyle/>
          <a:p>
            <a:pPr>
              <a:spcBef>
                <a:spcPts val="600"/>
              </a:spcBef>
            </a:pPr>
            <a:r>
              <a:rPr lang="ru-RU" sz="2800" b="1" dirty="0"/>
              <a:t>Цель акции</a:t>
            </a:r>
          </a:p>
          <a:p>
            <a:pPr>
              <a:spcBef>
                <a:spcPts val="600"/>
              </a:spcBef>
            </a:pPr>
            <a:r>
              <a:rPr lang="ru-RU" dirty="0"/>
              <a:t>В компании </a:t>
            </a:r>
            <a:r>
              <a:rPr lang="ru-RU" dirty="0" err="1"/>
              <a:t>СкайТрэвел</a:t>
            </a:r>
            <a:r>
              <a:rPr lang="ru-RU" dirty="0"/>
              <a:t> планируется маркетинговая акция, направленная на вовлечение пользователей, увеличение активности юзеров из Германии и Австрии. Хочется не только нарастить базу активных пользователей, но и увеличить количество покупок, которые приходятся на одного пользователя. Акция будет действовать в апреле 2022 года.</a:t>
            </a:r>
          </a:p>
          <a:p>
            <a:pPr>
              <a:spcBef>
                <a:spcPts val="600"/>
              </a:spcBef>
            </a:pPr>
            <a:r>
              <a:rPr lang="ru-RU" sz="2800" b="1" dirty="0"/>
              <a:t>Суть акции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Каждый пользователь получает гарантированный приз - баллы лояльности - при достижении 10 покупок в месяц стоимостью больше 3000 рублей (отношение баллов лояльности к рублям - 1 к 1).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Случайный участник акции получит гарантированный приз - билеты в Дубай стоимостью в 50000.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1659770"/>
            <a:ext cx="2558005" cy="1325563"/>
          </a:xfrm>
        </p:spPr>
        <p:txBody>
          <a:bodyPr rtlCol="0" anchor="t">
            <a:normAutofit/>
          </a:bodyPr>
          <a:lstStyle/>
          <a:p>
            <a:pPr rtl="0"/>
            <a:r>
              <a:rPr lang="ru-RU" dirty="0"/>
              <a:t>Акция 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415142"/>
            <a:ext cx="12192000" cy="5442857"/>
          </a:xfrm>
        </p:spPr>
        <p:txBody>
          <a:bodyPr rtlCol="0"/>
          <a:lstStyle/>
          <a:p>
            <a:r>
              <a:rPr lang="ru-RU" sz="2800" b="1" dirty="0"/>
              <a:t>Первая</a:t>
            </a:r>
          </a:p>
          <a:p>
            <a:r>
              <a:rPr lang="ru-RU" dirty="0"/>
              <a:t>Маркетинг просит посчитать число пользователей, которых мы сможем потенциально охватить этой акцией, а также смоделировать пессимистичные варианты развития событий: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Какой максимальный процент баллов лояльности мы можем дать пользователям на этих рынках при описанных условиях гарантированного приза, оставаясь при этом в рамках прибыльности?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Какие максимальные потери мы понесём при таких условиях акции?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Сколько пользователей следует привлечь, чтобы покрыть все расходы на акцию и получить прибыль?</a:t>
            </a:r>
          </a:p>
          <a:p>
            <a:r>
              <a:rPr lang="ru-RU" sz="2800" b="1" dirty="0"/>
              <a:t>Вторая</a:t>
            </a:r>
          </a:p>
          <a:p>
            <a:r>
              <a:rPr lang="ru-RU" dirty="0"/>
              <a:t>Отдел маркетинга просит сделать </a:t>
            </a:r>
            <a:r>
              <a:rPr lang="ru-RU" dirty="0" err="1"/>
              <a:t>дешборд</a:t>
            </a:r>
            <a:r>
              <a:rPr lang="ru-RU" dirty="0"/>
              <a:t>, в котором можно было бы наблюдать за ходом акции в режиме реального времени, чтобы понимать, соответствует ли наша модель реальности.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53" y="5086"/>
            <a:ext cx="6435524" cy="1325563"/>
          </a:xfrm>
        </p:spPr>
        <p:txBody>
          <a:bodyPr rtlCol="0"/>
          <a:lstStyle/>
          <a:p>
            <a:pPr rtl="0"/>
            <a:r>
              <a:rPr lang="ru-RU" dirty="0"/>
              <a:t>Задачи </a:t>
            </a:r>
          </a:p>
        </p:txBody>
      </p:sp>
      <p:pic>
        <p:nvPicPr>
          <p:cNvPr id="11" name="Рисунок 10" descr="Цифровые номера и графики">
            <a:extLst>
              <a:ext uri="{FF2B5EF4-FFF2-40B4-BE49-F238E27FC236}">
                <a16:creationId xmlns:a16="http://schemas.microsoft.com/office/drawing/2014/main" id="{2D71A3E9-DED7-BAA8-E005-F9E44665DF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670" r="12670"/>
          <a:stretch>
            <a:fillRect/>
          </a:stretch>
        </p:blipFill>
        <p:spPr>
          <a:xfrm>
            <a:off x="838200" y="0"/>
            <a:ext cx="3840163" cy="3429000"/>
          </a:xfrm>
        </p:spPr>
      </p:pic>
      <p:pic>
        <p:nvPicPr>
          <p:cNvPr id="13" name="Рисунок 12" descr="Угловой снимок пера на графике">
            <a:extLst>
              <a:ext uri="{FF2B5EF4-FFF2-40B4-BE49-F238E27FC236}">
                <a16:creationId xmlns:a16="http://schemas.microsoft.com/office/drawing/2014/main" id="{3D92E4D7-7A9B-3BBC-D341-9CA874E7B8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2670" r="12670"/>
          <a:stretch>
            <a:fillRect/>
          </a:stretch>
        </p:blipFill>
        <p:spPr>
          <a:xfrm>
            <a:off x="838200" y="3429000"/>
            <a:ext cx="3840163" cy="3429000"/>
          </a:xfr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Data mining &amp;</a:t>
            </a:r>
            <a:br>
              <a:rPr lang="en-US" dirty="0"/>
            </a:br>
            <a:r>
              <a:rPr lang="en-US" dirty="0"/>
              <a:t>data science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E20D5C-43B3-4BCF-8700-BD30912F7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3733802"/>
            <a:ext cx="2489200" cy="3124198"/>
          </a:xfrm>
        </p:spPr>
        <p:txBody>
          <a:bodyPr rtlCol="0"/>
          <a:lstStyle/>
          <a:p>
            <a:pPr rtl="0"/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525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>
            <a:extLst>
              <a:ext uri="{FF2B5EF4-FFF2-40B4-BE49-F238E27FC236}">
                <a16:creationId xmlns:a16="http://schemas.microsoft.com/office/drawing/2014/main" id="{040F790D-F720-4F63-3FBF-D22E2BEF81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Metabase</a:t>
            </a:r>
            <a:r>
              <a:rPr lang="ru-RU" dirty="0"/>
              <a:t>: инструмент для бизнес-аналитики с открытым исходным кодом.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8D52C4A-6B12-4C38-D69C-A393355100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PostgreSQL</a:t>
            </a:r>
            <a:r>
              <a:rPr lang="en-US" dirty="0"/>
              <a:t>: </a:t>
            </a:r>
            <a:r>
              <a:rPr lang="ru-RU" dirty="0"/>
              <a:t>свободная объектно-реляционная система управления базами данных (СУБД</a:t>
            </a:r>
            <a:r>
              <a:rPr lang="en-US" dirty="0"/>
              <a:t>).</a:t>
            </a:r>
            <a:endParaRPr lang="ru-RU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A60E0927-AD91-6D22-A68E-5362B2DADC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Encephalon</a:t>
            </a:r>
            <a:r>
              <a:rPr lang="en-US" dirty="0"/>
              <a:t>: </a:t>
            </a:r>
            <a:r>
              <a:rPr lang="ru-RU" dirty="0"/>
              <a:t>обучающаяся статистическая аналоговая машина из живых ионных элементов без жесткой структуры связей, с потребляемой мощностью около 25 ватт.</a:t>
            </a:r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569C2F01-41E8-6690-4CBA-0E87A41C09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Jupyter Notebook</a:t>
            </a:r>
            <a:r>
              <a:rPr lang="en-US" dirty="0"/>
              <a:t>: </a:t>
            </a:r>
            <a:r>
              <a:rPr lang="ru-RU" dirty="0"/>
              <a:t> интерактивный блокнот, ориентированный на работу со множеством сред выполнения («расчётных ядер») — Python, R, </a:t>
            </a:r>
            <a:r>
              <a:rPr lang="ru-RU" dirty="0" err="1"/>
              <a:t>Julia</a:t>
            </a:r>
            <a:r>
              <a:rPr lang="ru-RU" dirty="0"/>
              <a:t>, Scala и рядом других.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F764413-097C-E733-6884-74EC6827E1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6691549" y="1002146"/>
            <a:ext cx="885235" cy="8852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5FD2FAB-C212-D63E-5C07-37B0310018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6691549" y="2291505"/>
            <a:ext cx="885235" cy="8852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23525B6-6886-9859-4F08-CF25F9B1D10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90" b="90"/>
          <a:stretch>
            <a:fillRect/>
          </a:stretch>
        </p:blipFill>
        <p:spPr>
          <a:xfrm>
            <a:off x="6691549" y="3580864"/>
            <a:ext cx="885235" cy="8852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43B2D769-B1FF-CBA9-BDCB-90D200A78D6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/>
        </p:blipFill>
        <p:spPr>
          <a:xfrm>
            <a:off x="6691549" y="4870223"/>
            <a:ext cx="885235" cy="8852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31A1C81-156C-49F9-0A31-B0EE7EA3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&amp;</a:t>
            </a:r>
            <a:br>
              <a:rPr lang="en-US" dirty="0"/>
            </a:br>
            <a:r>
              <a:rPr lang="en-US" dirty="0"/>
              <a:t>data science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F5066C3-7327-7199-0A38-9844EC3CD0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Получение и верификация данных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CE5BF14-72E9-D4B9-B5AC-6789F77284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83996" cy="2918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Из </a:t>
            </a:r>
            <a:r>
              <a:rPr lang="en-US" dirty="0"/>
              <a:t>Metabase </a:t>
            </a:r>
            <a:r>
              <a:rPr lang="ru-RU" dirty="0"/>
              <a:t>с помощью </a:t>
            </a:r>
            <a:r>
              <a:rPr lang="en-US" dirty="0"/>
              <a:t>SQL-</a:t>
            </a:r>
            <a:r>
              <a:rPr lang="ru-RU" dirty="0"/>
              <a:t>запроса получена информация о заказах (таблица </a:t>
            </a:r>
            <a:r>
              <a:rPr lang="en-US" dirty="0"/>
              <a:t>orders) </a:t>
            </a:r>
            <a:r>
              <a:rPr lang="ru-RU" dirty="0"/>
              <a:t>и пользователях (таблица </a:t>
            </a:r>
            <a:r>
              <a:rPr lang="en-US" dirty="0"/>
              <a:t>users).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 </a:t>
            </a:r>
            <a:r>
              <a:rPr lang="en-US" dirty="0"/>
              <a:t>Jupyter Notebook </a:t>
            </a:r>
            <a:r>
              <a:rPr lang="ru-RU" dirty="0"/>
              <a:t>проведён анализ датафрейма на полноту, отсутствие выбросов.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Произведён расчёт дополнительных параметров:</a:t>
            </a:r>
          </a:p>
          <a:p>
            <a:pPr marL="971550" lvl="1" indent="-285750"/>
            <a:r>
              <a:rPr lang="ru-RU" sz="1400" dirty="0">
                <a:solidFill>
                  <a:schemeClr val="bg1"/>
                </a:solidFill>
              </a:rPr>
              <a:t>фиксированные затраты;</a:t>
            </a:r>
          </a:p>
          <a:p>
            <a:pPr marL="971550" lvl="1" indent="-285750"/>
            <a:r>
              <a:rPr lang="ru-RU" sz="1400" dirty="0">
                <a:solidFill>
                  <a:schemeClr val="bg1"/>
                </a:solidFill>
              </a:rPr>
              <a:t>валовые затраты;</a:t>
            </a:r>
          </a:p>
          <a:p>
            <a:pPr marL="971550" lvl="1" indent="-285750"/>
            <a:r>
              <a:rPr lang="ru-RU" sz="1400" dirty="0">
                <a:solidFill>
                  <a:schemeClr val="bg1"/>
                </a:solidFill>
              </a:rPr>
              <a:t>доля валовых затрат в объёме  продаж.</a:t>
            </a:r>
          </a:p>
          <a:p>
            <a:pPr marL="1028700" lvl="1" indent="-342900">
              <a:buFont typeface="+mj-lt"/>
              <a:buAutoNum type="arabicPeriod"/>
            </a:pP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79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Historical</a:t>
            </a:r>
            <a:br>
              <a:rPr lang="en-US" dirty="0"/>
            </a:br>
            <a:r>
              <a:rPr lang="en-US" dirty="0"/>
              <a:t>baseline</a:t>
            </a:r>
            <a:br>
              <a:rPr lang="en-US" dirty="0"/>
            </a:br>
            <a:r>
              <a:rPr lang="en-US" dirty="0"/>
              <a:t>data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E20D5C-43B3-4BCF-8700-BD30912F7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3733802"/>
            <a:ext cx="2489200" cy="3124198"/>
          </a:xfrm>
        </p:spPr>
        <p:txBody>
          <a:bodyPr rtlCol="0"/>
          <a:lstStyle/>
          <a:p>
            <a:pPr rtl="0"/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904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C0D5A9A-F692-E082-DB05-9E6F0514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Historical baseline data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E1068A9-29A1-1CFD-9A1B-009DA8005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Расчёт базовых показателей за апрель 2021 год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C04C09F-6659-A68F-78DA-8EED4E45506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75" y="3526280"/>
            <a:ext cx="2772000" cy="2772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573F213B-7E26-B531-AAFB-6D9C3245921B}"/>
              </a:ext>
            </a:extLst>
          </p:cNvPr>
          <p:cNvGrpSpPr/>
          <p:nvPr/>
        </p:nvGrpSpPr>
        <p:grpSpPr>
          <a:xfrm>
            <a:off x="6616301" y="236288"/>
            <a:ext cx="4896000" cy="576003"/>
            <a:chOff x="6616301" y="236288"/>
            <a:chExt cx="4896000" cy="576003"/>
          </a:xfrm>
        </p:grpSpPr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3FCC667-C37F-4F99-73B8-D341D07220B1}"/>
                </a:ext>
              </a:extLst>
            </p:cNvPr>
            <p:cNvGrpSpPr/>
            <p:nvPr/>
          </p:nvGrpSpPr>
          <p:grpSpPr>
            <a:xfrm>
              <a:off x="7192301" y="236291"/>
              <a:ext cx="4320000" cy="576000"/>
              <a:chOff x="7210264" y="559720"/>
              <a:chExt cx="4320000" cy="57600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CA9804-B97D-DABD-3A5C-00CD317F8D6B}"/>
                  </a:ext>
                </a:extLst>
              </p:cNvPr>
              <p:cNvSpPr txBox="1"/>
              <p:nvPr/>
            </p:nvSpPr>
            <p:spPr>
              <a:xfrm>
                <a:off x="7210264" y="559720"/>
                <a:ext cx="288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spc="-5" dirty="0">
                    <a:solidFill>
                      <a:srgbClr val="04121B"/>
                    </a:solidFill>
                    <a:effectLst/>
                    <a:ea typeface="Times New Roman" panose="02020603050405020304" pitchFamily="18" charset="0"/>
                  </a:rPr>
                  <a:t>Purchases </a:t>
                </a:r>
                <a:endParaRPr lang="ru-RU" sz="24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E6DB84-DF4F-A5CF-8527-98C30C354BDD}"/>
                  </a:ext>
                </a:extLst>
              </p:cNvPr>
              <p:cNvSpPr txBox="1"/>
              <p:nvPr/>
            </p:nvSpPr>
            <p:spPr>
              <a:xfrm>
                <a:off x="10090264" y="559720"/>
                <a:ext cx="144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1463</a:t>
                </a:r>
                <a:endParaRPr lang="ru-RU" sz="2400" dirty="0"/>
              </a:p>
            </p:txBody>
          </p:sp>
        </p:grpSp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0F0761E6-34D3-080A-C477-808F62768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6301" y="236288"/>
              <a:ext cx="576000" cy="576000"/>
            </a:xfrm>
            <a:prstGeom prst="rect">
              <a:avLst/>
            </a:prstGeom>
          </p:spPr>
        </p:pic>
      </p:grp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52F3AAF9-A52A-3B00-35E5-794B7286FA43}"/>
              </a:ext>
            </a:extLst>
          </p:cNvPr>
          <p:cNvGrpSpPr/>
          <p:nvPr/>
        </p:nvGrpSpPr>
        <p:grpSpPr>
          <a:xfrm>
            <a:off x="6616301" y="856405"/>
            <a:ext cx="4896000" cy="576000"/>
            <a:chOff x="6616301" y="858998"/>
            <a:chExt cx="4896000" cy="576000"/>
          </a:xfrm>
        </p:grpSpPr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1A4F1D36-023C-F6E9-D483-0C343E7130A0}"/>
                </a:ext>
              </a:extLst>
            </p:cNvPr>
            <p:cNvGrpSpPr/>
            <p:nvPr/>
          </p:nvGrpSpPr>
          <p:grpSpPr>
            <a:xfrm>
              <a:off x="7192301" y="858998"/>
              <a:ext cx="4320000" cy="576000"/>
              <a:chOff x="7210264" y="559720"/>
              <a:chExt cx="4320000" cy="57600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E12BFB-9FF2-9179-95CF-804ACF6DC069}"/>
                  </a:ext>
                </a:extLst>
              </p:cNvPr>
              <p:cNvSpPr txBox="1"/>
              <p:nvPr/>
            </p:nvSpPr>
            <p:spPr>
              <a:xfrm>
                <a:off x="7210264" y="559720"/>
                <a:ext cx="288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Unique Users </a:t>
                </a:r>
                <a:endParaRPr lang="ru-RU" sz="24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1C97B0-A0A9-6B9C-3632-FD499B5D8372}"/>
                  </a:ext>
                </a:extLst>
              </p:cNvPr>
              <p:cNvSpPr txBox="1"/>
              <p:nvPr/>
            </p:nvSpPr>
            <p:spPr>
              <a:xfrm>
                <a:off x="10090264" y="559720"/>
                <a:ext cx="144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798</a:t>
                </a:r>
                <a:endParaRPr lang="ru-RU" sz="2400" dirty="0"/>
              </a:p>
            </p:txBody>
          </p:sp>
        </p:grpSp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7AF9A6AF-D446-C5BE-DAA6-8D50940D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6301" y="858998"/>
              <a:ext cx="576000" cy="576000"/>
            </a:xfrm>
            <a:prstGeom prst="rect">
              <a:avLst/>
            </a:prstGeom>
          </p:spPr>
        </p:pic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EF6321A1-447A-FF99-35BA-6B9BD68E0AFC}"/>
              </a:ext>
            </a:extLst>
          </p:cNvPr>
          <p:cNvGrpSpPr/>
          <p:nvPr/>
        </p:nvGrpSpPr>
        <p:grpSpPr>
          <a:xfrm>
            <a:off x="6616301" y="1476519"/>
            <a:ext cx="4896000" cy="576000"/>
            <a:chOff x="6616301" y="1458354"/>
            <a:chExt cx="4896000" cy="576000"/>
          </a:xfrm>
        </p:grpSpPr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BE1F8ACF-AF26-9441-51CB-D0C8A5DE131C}"/>
                </a:ext>
              </a:extLst>
            </p:cNvPr>
            <p:cNvGrpSpPr/>
            <p:nvPr/>
          </p:nvGrpSpPr>
          <p:grpSpPr>
            <a:xfrm>
              <a:off x="7192301" y="1458354"/>
              <a:ext cx="4320000" cy="576000"/>
              <a:chOff x="7210264" y="559720"/>
              <a:chExt cx="4320000" cy="576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F2BFB3-BEBE-2F1D-BA6A-678DCECD80BD}"/>
                  </a:ext>
                </a:extLst>
              </p:cNvPr>
              <p:cNvSpPr txBox="1"/>
              <p:nvPr/>
            </p:nvSpPr>
            <p:spPr>
              <a:xfrm>
                <a:off x="7210264" y="559720"/>
                <a:ext cx="288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Purchase Per User </a:t>
                </a:r>
                <a:endParaRPr lang="ru-RU" sz="24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490F61-50DB-BF68-D00E-6716AC22090D}"/>
                  </a:ext>
                </a:extLst>
              </p:cNvPr>
              <p:cNvSpPr txBox="1"/>
              <p:nvPr/>
            </p:nvSpPr>
            <p:spPr>
              <a:xfrm>
                <a:off x="10090264" y="559720"/>
                <a:ext cx="144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1,83</a:t>
                </a:r>
                <a:endParaRPr lang="ru-RU" sz="2400" dirty="0"/>
              </a:p>
            </p:txBody>
          </p:sp>
        </p:grpSp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DA1641E2-1EFE-025A-3857-201658B46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6301" y="1458354"/>
              <a:ext cx="576000" cy="576000"/>
            </a:xfrm>
            <a:prstGeom prst="rect">
              <a:avLst/>
            </a:prstGeom>
          </p:spPr>
        </p:pic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6E469AEE-4058-11B5-1A4C-58580A488047}"/>
              </a:ext>
            </a:extLst>
          </p:cNvPr>
          <p:cNvGrpSpPr/>
          <p:nvPr/>
        </p:nvGrpSpPr>
        <p:grpSpPr>
          <a:xfrm>
            <a:off x="6616301" y="2096633"/>
            <a:ext cx="4896000" cy="576000"/>
            <a:chOff x="6616301" y="2116094"/>
            <a:chExt cx="4896000" cy="576000"/>
          </a:xfrm>
        </p:grpSpPr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DF887AF4-C4B4-BDE1-47CA-DB1CFE009AA4}"/>
                </a:ext>
              </a:extLst>
            </p:cNvPr>
            <p:cNvGrpSpPr/>
            <p:nvPr/>
          </p:nvGrpSpPr>
          <p:grpSpPr>
            <a:xfrm>
              <a:off x="7192301" y="2116094"/>
              <a:ext cx="4320000" cy="576000"/>
              <a:chOff x="7210264" y="559720"/>
              <a:chExt cx="4320000" cy="57600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C32E33-644F-A5F9-B8BD-6E0D96F09B3B}"/>
                  </a:ext>
                </a:extLst>
              </p:cNvPr>
              <p:cNvSpPr txBox="1"/>
              <p:nvPr/>
            </p:nvSpPr>
            <p:spPr>
              <a:xfrm>
                <a:off x="7210264" y="559720"/>
                <a:ext cx="288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Total Commission </a:t>
                </a:r>
                <a:endParaRPr lang="ru-RU" sz="24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A0B0FA-2587-4920-7AE2-7F6BAAEB42AF}"/>
                  </a:ext>
                </a:extLst>
              </p:cNvPr>
              <p:cNvSpPr txBox="1"/>
              <p:nvPr/>
            </p:nvSpPr>
            <p:spPr>
              <a:xfrm>
                <a:off x="10090264" y="559720"/>
                <a:ext cx="144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ru-RU" sz="2400" dirty="0"/>
                  <a:t>743</a:t>
                </a:r>
                <a:r>
                  <a:rPr lang="en-US" sz="2400" dirty="0"/>
                  <a:t> </a:t>
                </a:r>
                <a:r>
                  <a:rPr lang="ru-RU" sz="2400" dirty="0"/>
                  <a:t>57</a:t>
                </a:r>
                <a:r>
                  <a:rPr lang="en-US" sz="2400" dirty="0"/>
                  <a:t>1</a:t>
                </a:r>
                <a:r>
                  <a:rPr lang="ru-RU" sz="2400" dirty="0"/>
                  <a:t> </a:t>
                </a:r>
              </a:p>
            </p:txBody>
          </p:sp>
        </p:grpSp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382A65AE-6219-68D5-42E6-D6A7D8841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301" y="2116094"/>
              <a:ext cx="576000" cy="576000"/>
            </a:xfrm>
            <a:prstGeom prst="rect">
              <a:avLst/>
            </a:prstGeom>
          </p:spPr>
        </p:pic>
      </p:grp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1919DC2B-FDCC-E184-23FC-4F4EF3C3ADE6}"/>
              </a:ext>
            </a:extLst>
          </p:cNvPr>
          <p:cNvGrpSpPr/>
          <p:nvPr/>
        </p:nvGrpSpPr>
        <p:grpSpPr>
          <a:xfrm>
            <a:off x="6616301" y="2716747"/>
            <a:ext cx="4896000" cy="576000"/>
            <a:chOff x="6616301" y="2727127"/>
            <a:chExt cx="4896000" cy="576000"/>
          </a:xfrm>
        </p:grpSpPr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29215A5B-2BBF-7A53-8C97-122D473F8FD6}"/>
                </a:ext>
              </a:extLst>
            </p:cNvPr>
            <p:cNvGrpSpPr/>
            <p:nvPr/>
          </p:nvGrpSpPr>
          <p:grpSpPr>
            <a:xfrm>
              <a:off x="7192301" y="2727127"/>
              <a:ext cx="4320000" cy="576000"/>
              <a:chOff x="7210264" y="559720"/>
              <a:chExt cx="4320000" cy="576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C436F6-84B8-0F2C-B3FB-D7EACFD19DAE}"/>
                  </a:ext>
                </a:extLst>
              </p:cNvPr>
              <p:cNvSpPr txBox="1"/>
              <p:nvPr/>
            </p:nvSpPr>
            <p:spPr>
              <a:xfrm>
                <a:off x="7210264" y="559720"/>
                <a:ext cx="288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Total Value</a:t>
                </a:r>
                <a:endParaRPr lang="ru-RU" sz="24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92DFC3-0E4D-3D49-9B6F-B48871AFBBF9}"/>
                  </a:ext>
                </a:extLst>
              </p:cNvPr>
              <p:cNvSpPr txBox="1"/>
              <p:nvPr/>
            </p:nvSpPr>
            <p:spPr>
              <a:xfrm>
                <a:off x="10090264" y="559720"/>
                <a:ext cx="144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ru-RU" sz="2400" dirty="0"/>
                  <a:t>7</a:t>
                </a:r>
                <a:r>
                  <a:rPr lang="en-US" sz="2400" dirty="0"/>
                  <a:t> </a:t>
                </a:r>
                <a:r>
                  <a:rPr lang="ru-RU" sz="2400" dirty="0"/>
                  <a:t>418</a:t>
                </a:r>
                <a:r>
                  <a:rPr lang="en-US" sz="2400" dirty="0"/>
                  <a:t> </a:t>
                </a:r>
                <a:r>
                  <a:rPr lang="ru-RU" sz="2400" dirty="0"/>
                  <a:t>722</a:t>
                </a:r>
              </a:p>
            </p:txBody>
          </p:sp>
        </p:grpSp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4E991C04-5802-38A5-8EAB-A3757E7B0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301" y="2727127"/>
              <a:ext cx="576000" cy="576000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58FC376C-5A45-194C-BE85-7AF1A644659C}"/>
              </a:ext>
            </a:extLst>
          </p:cNvPr>
          <p:cNvGrpSpPr/>
          <p:nvPr/>
        </p:nvGrpSpPr>
        <p:grpSpPr>
          <a:xfrm>
            <a:off x="6616301" y="3956975"/>
            <a:ext cx="4896000" cy="576000"/>
            <a:chOff x="6616301" y="3984223"/>
            <a:chExt cx="4896000" cy="576000"/>
          </a:xfrm>
        </p:grpSpPr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A90AC8BA-1754-81A0-ED4D-06F6E6A0E4B2}"/>
                </a:ext>
              </a:extLst>
            </p:cNvPr>
            <p:cNvGrpSpPr/>
            <p:nvPr/>
          </p:nvGrpSpPr>
          <p:grpSpPr>
            <a:xfrm>
              <a:off x="7192301" y="3984223"/>
              <a:ext cx="4320000" cy="576000"/>
              <a:chOff x="7210264" y="559720"/>
              <a:chExt cx="4320000" cy="57600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0B4146-1B4F-D394-0010-321FABD4E623}"/>
                  </a:ext>
                </a:extLst>
              </p:cNvPr>
              <p:cNvSpPr txBox="1"/>
              <p:nvPr/>
            </p:nvSpPr>
            <p:spPr>
              <a:xfrm>
                <a:off x="7210264" y="559720"/>
                <a:ext cx="288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Fixed Costs</a:t>
                </a:r>
                <a:endParaRPr lang="ru-RU" sz="24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1255951-5CE6-3698-B311-4B523D3685F3}"/>
                  </a:ext>
                </a:extLst>
              </p:cNvPr>
              <p:cNvSpPr txBox="1"/>
              <p:nvPr/>
            </p:nvSpPr>
            <p:spPr>
              <a:xfrm>
                <a:off x="10090264" y="559720"/>
                <a:ext cx="144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ru-RU" sz="2400" dirty="0"/>
                  <a:t>476</a:t>
                </a:r>
                <a:r>
                  <a:rPr lang="en-US" sz="2400" dirty="0"/>
                  <a:t> </a:t>
                </a:r>
                <a:r>
                  <a:rPr lang="ru-RU" sz="2400" dirty="0"/>
                  <a:t>007</a:t>
                </a:r>
              </a:p>
            </p:txBody>
          </p:sp>
        </p:grpSp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B085A16F-17B3-80B0-289C-591443E2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301" y="3984223"/>
              <a:ext cx="576000" cy="576000"/>
            </a:xfrm>
            <a:prstGeom prst="rect">
              <a:avLst/>
            </a:prstGeom>
          </p:spPr>
        </p:pic>
      </p:grp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52035E9D-A547-8DB6-018F-57213B507623}"/>
              </a:ext>
            </a:extLst>
          </p:cNvPr>
          <p:cNvGrpSpPr/>
          <p:nvPr/>
        </p:nvGrpSpPr>
        <p:grpSpPr>
          <a:xfrm>
            <a:off x="6616301" y="4577089"/>
            <a:ext cx="4896000" cy="576000"/>
            <a:chOff x="6616301" y="4571899"/>
            <a:chExt cx="4896000" cy="576000"/>
          </a:xfrm>
        </p:grpSpPr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6127B132-9073-8CCD-1C2B-D21FA5DB014E}"/>
                </a:ext>
              </a:extLst>
            </p:cNvPr>
            <p:cNvGrpSpPr/>
            <p:nvPr/>
          </p:nvGrpSpPr>
          <p:grpSpPr>
            <a:xfrm>
              <a:off x="7192301" y="4571899"/>
              <a:ext cx="4320000" cy="576000"/>
              <a:chOff x="7210264" y="559720"/>
              <a:chExt cx="4320000" cy="57600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04DCBFC-CBC5-F769-6B2F-04E758FD4C42}"/>
                  </a:ext>
                </a:extLst>
              </p:cNvPr>
              <p:cNvSpPr txBox="1"/>
              <p:nvPr/>
            </p:nvSpPr>
            <p:spPr>
              <a:xfrm>
                <a:off x="7210264" y="559720"/>
                <a:ext cx="288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Marketing Costs</a:t>
                </a:r>
                <a:endParaRPr lang="ru-RU" sz="24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00CC402-841C-AFD4-166C-5F69EE6DFC85}"/>
                  </a:ext>
                </a:extLst>
              </p:cNvPr>
              <p:cNvSpPr txBox="1"/>
              <p:nvPr/>
            </p:nvSpPr>
            <p:spPr>
              <a:xfrm>
                <a:off x="10090264" y="559720"/>
                <a:ext cx="144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ru-RU" sz="2400" dirty="0"/>
                  <a:t>109</a:t>
                </a:r>
                <a:r>
                  <a:rPr lang="en-US" sz="2400" dirty="0"/>
                  <a:t> </a:t>
                </a:r>
                <a:r>
                  <a:rPr lang="ru-RU" sz="2400" dirty="0"/>
                  <a:t>650</a:t>
                </a:r>
              </a:p>
            </p:txBody>
          </p:sp>
        </p:grpSp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4583E149-0D48-D68F-A0F8-78C455D52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301" y="4571899"/>
              <a:ext cx="576000" cy="576000"/>
            </a:xfrm>
            <a:prstGeom prst="rect">
              <a:avLst/>
            </a:prstGeom>
          </p:spPr>
        </p:pic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A0DD5373-9812-BB4A-0FDF-E41BE6F3848D}"/>
              </a:ext>
            </a:extLst>
          </p:cNvPr>
          <p:cNvGrpSpPr/>
          <p:nvPr/>
        </p:nvGrpSpPr>
        <p:grpSpPr>
          <a:xfrm>
            <a:off x="6616301" y="5197203"/>
            <a:ext cx="4896000" cy="576000"/>
            <a:chOff x="6616301" y="5217963"/>
            <a:chExt cx="4896000" cy="576000"/>
          </a:xfrm>
        </p:grpSpPr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C7746AE5-7EC5-B58B-6F43-8BB7C9BF7FAB}"/>
                </a:ext>
              </a:extLst>
            </p:cNvPr>
            <p:cNvGrpSpPr/>
            <p:nvPr/>
          </p:nvGrpSpPr>
          <p:grpSpPr>
            <a:xfrm>
              <a:off x="7192301" y="5217963"/>
              <a:ext cx="4320000" cy="576000"/>
              <a:chOff x="7210264" y="559720"/>
              <a:chExt cx="4320000" cy="576000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4FADEB6-F15F-6A38-0B1A-3F32FC41165D}"/>
                  </a:ext>
                </a:extLst>
              </p:cNvPr>
              <p:cNvSpPr txBox="1"/>
              <p:nvPr/>
            </p:nvSpPr>
            <p:spPr>
              <a:xfrm>
                <a:off x="7210264" y="559720"/>
                <a:ext cx="288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Gross Costs </a:t>
                </a:r>
                <a:endParaRPr lang="ru-RU" sz="2400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982C40-AE0A-7B4E-BEC2-4FCEF1FFAF23}"/>
                  </a:ext>
                </a:extLst>
              </p:cNvPr>
              <p:cNvSpPr txBox="1"/>
              <p:nvPr/>
            </p:nvSpPr>
            <p:spPr>
              <a:xfrm>
                <a:off x="10090264" y="559720"/>
                <a:ext cx="144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ru-RU" sz="2400" dirty="0"/>
                  <a:t>585</a:t>
                </a:r>
                <a:r>
                  <a:rPr lang="en-US" sz="2400" dirty="0"/>
                  <a:t> </a:t>
                </a:r>
                <a:r>
                  <a:rPr lang="ru-RU" sz="2400" dirty="0"/>
                  <a:t>657</a:t>
                </a:r>
              </a:p>
            </p:txBody>
          </p:sp>
        </p:grpSp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FE30FFE2-972B-1099-1B03-0E4030D8F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301" y="5217963"/>
              <a:ext cx="576000" cy="576000"/>
            </a:xfrm>
            <a:prstGeom prst="rect">
              <a:avLst/>
            </a:prstGeom>
          </p:spPr>
        </p:pic>
      </p:grp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52C46B65-153E-19B3-165C-6B91CAD1D91D}"/>
              </a:ext>
            </a:extLst>
          </p:cNvPr>
          <p:cNvGrpSpPr/>
          <p:nvPr/>
        </p:nvGrpSpPr>
        <p:grpSpPr>
          <a:xfrm>
            <a:off x="6616301" y="3336861"/>
            <a:ext cx="4896000" cy="576000"/>
            <a:chOff x="6616301" y="3373190"/>
            <a:chExt cx="4896000" cy="576000"/>
          </a:xfrm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4611B36F-7B48-425A-1D49-AE93F085B7A9}"/>
                </a:ext>
              </a:extLst>
            </p:cNvPr>
            <p:cNvGrpSpPr/>
            <p:nvPr/>
          </p:nvGrpSpPr>
          <p:grpSpPr>
            <a:xfrm>
              <a:off x="7192301" y="3373190"/>
              <a:ext cx="4320000" cy="576000"/>
              <a:chOff x="7210264" y="559720"/>
              <a:chExt cx="4320000" cy="576000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D521A27-932A-3AA1-89F2-D482FC34A59E}"/>
                  </a:ext>
                </a:extLst>
              </p:cNvPr>
              <p:cNvSpPr txBox="1"/>
              <p:nvPr/>
            </p:nvSpPr>
            <p:spPr>
              <a:xfrm>
                <a:off x="7210264" y="559720"/>
                <a:ext cx="288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Margin </a:t>
                </a:r>
                <a:endParaRPr lang="ru-RU" sz="24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AA109B-4B60-14F9-5FC9-B23172A6EE7B}"/>
                  </a:ext>
                </a:extLst>
              </p:cNvPr>
              <p:cNvSpPr txBox="1"/>
              <p:nvPr/>
            </p:nvSpPr>
            <p:spPr>
              <a:xfrm>
                <a:off x="10090264" y="559720"/>
                <a:ext cx="144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ru-RU" sz="2400" dirty="0"/>
                  <a:t>10</a:t>
                </a:r>
                <a:r>
                  <a:rPr lang="en-US" sz="2400" dirty="0"/>
                  <a:t>,</a:t>
                </a:r>
                <a:r>
                  <a:rPr lang="ru-RU" sz="2400" dirty="0"/>
                  <a:t>02</a:t>
                </a:r>
                <a:r>
                  <a:rPr lang="en-US" sz="2400" dirty="0"/>
                  <a:t>%</a:t>
                </a:r>
                <a:endParaRPr lang="ru-RU" sz="2400" dirty="0"/>
              </a:p>
            </p:txBody>
          </p:sp>
        </p:grpSp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380DA0D2-0430-F435-F654-D487BF4A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6301" y="3373190"/>
              <a:ext cx="576000" cy="576000"/>
            </a:xfrm>
            <a:prstGeom prst="rect">
              <a:avLst/>
            </a:prstGeom>
          </p:spPr>
        </p:pic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756D42FB-9E22-42E9-9A2C-EC2FFCCF3D31}"/>
              </a:ext>
            </a:extLst>
          </p:cNvPr>
          <p:cNvGrpSpPr/>
          <p:nvPr/>
        </p:nvGrpSpPr>
        <p:grpSpPr>
          <a:xfrm>
            <a:off x="6616301" y="5817319"/>
            <a:ext cx="4896000" cy="576000"/>
            <a:chOff x="6616301" y="5817319"/>
            <a:chExt cx="4896000" cy="576000"/>
          </a:xfrm>
        </p:grpSpPr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E9DD8F83-4DDA-A9CD-0423-82631206ECA8}"/>
                </a:ext>
              </a:extLst>
            </p:cNvPr>
            <p:cNvGrpSpPr/>
            <p:nvPr/>
          </p:nvGrpSpPr>
          <p:grpSpPr>
            <a:xfrm>
              <a:off x="7192301" y="5817319"/>
              <a:ext cx="4320000" cy="576000"/>
              <a:chOff x="7210264" y="559720"/>
              <a:chExt cx="4320000" cy="576000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5960766-57A7-BF5D-AB2F-89D268D4D158}"/>
                  </a:ext>
                </a:extLst>
              </p:cNvPr>
              <p:cNvSpPr txBox="1"/>
              <p:nvPr/>
            </p:nvSpPr>
            <p:spPr>
              <a:xfrm>
                <a:off x="7210264" y="559720"/>
                <a:ext cx="288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sz="2400" dirty="0"/>
                  <a:t>Costs share </a:t>
                </a:r>
                <a:endParaRPr lang="ru-RU" sz="24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B813D3F-ED5B-2267-9804-9C356C2BA0E4}"/>
                  </a:ext>
                </a:extLst>
              </p:cNvPr>
              <p:cNvSpPr txBox="1"/>
              <p:nvPr/>
            </p:nvSpPr>
            <p:spPr>
              <a:xfrm>
                <a:off x="10090264" y="559720"/>
                <a:ext cx="1440000" cy="5760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ru-RU" sz="2400" dirty="0"/>
                  <a:t>7</a:t>
                </a:r>
                <a:r>
                  <a:rPr lang="en-US" sz="2400" dirty="0"/>
                  <a:t>.</a:t>
                </a:r>
                <a:r>
                  <a:rPr lang="ru-RU" sz="2400" dirty="0"/>
                  <a:t>89</a:t>
                </a:r>
                <a:r>
                  <a:rPr lang="en-US" sz="2400" dirty="0"/>
                  <a:t>%</a:t>
                </a:r>
                <a:endParaRPr lang="ru-RU" sz="2400" dirty="0"/>
              </a:p>
            </p:txBody>
          </p:sp>
        </p:grpSp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63C753EB-B8C2-FB36-4E57-A2E15635D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6301" y="5817319"/>
              <a:ext cx="576000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974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/>
              <a:t>Modeling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E20D5C-43B3-4BCF-8700-BD30912F7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3733802"/>
            <a:ext cx="2489200" cy="3124198"/>
          </a:xfrm>
        </p:spPr>
        <p:txBody>
          <a:bodyPr rtlCol="0"/>
          <a:lstStyle/>
          <a:p>
            <a:pPr rtl="0"/>
            <a:r>
              <a:rPr lang="en-US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022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2BBD42D2-45F1-3048-AF27-F4BD8A52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174D890-D866-0EC7-C03C-9850630601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Расчёт прогнозных показателей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A08EB8B2-E0ED-6C40-E7D3-EA1F7E584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ru-RU" dirty="0"/>
              <a:t>Определена функция для расчёта основных показателей юнит-экономики.</a:t>
            </a:r>
          </a:p>
          <a:p>
            <a:pPr marL="342900" indent="-342900">
              <a:buAutoNum type="arabicPeriod"/>
            </a:pPr>
            <a:r>
              <a:rPr lang="ru-RU" dirty="0"/>
              <a:t>Функция имеет 4 аргумента:</a:t>
            </a:r>
          </a:p>
          <a:p>
            <a:pPr marL="1028700" lvl="1" indent="-342900"/>
            <a:r>
              <a:rPr lang="ru-RU" sz="1400" dirty="0">
                <a:solidFill>
                  <a:schemeClr val="bg1"/>
                </a:solidFill>
              </a:rPr>
              <a:t>Стоимость приза;</a:t>
            </a:r>
          </a:p>
          <a:p>
            <a:pPr marL="1028700" lvl="1" indent="-342900"/>
            <a:r>
              <a:rPr lang="ru-RU" sz="1400" dirty="0">
                <a:solidFill>
                  <a:schemeClr val="bg1"/>
                </a:solidFill>
              </a:rPr>
              <a:t>Количество покупок на одного юзера;</a:t>
            </a:r>
          </a:p>
          <a:p>
            <a:pPr marL="1028700" lvl="1" indent="-342900"/>
            <a:r>
              <a:rPr lang="ru-RU" sz="1400" dirty="0">
                <a:solidFill>
                  <a:schemeClr val="bg1"/>
                </a:solidFill>
              </a:rPr>
              <a:t>Процент программы лояльности;</a:t>
            </a:r>
          </a:p>
          <a:p>
            <a:pPr marL="1028700" lvl="1" indent="-342900"/>
            <a:r>
              <a:rPr lang="ru-RU" sz="1400" dirty="0">
                <a:solidFill>
                  <a:schemeClr val="bg1"/>
                </a:solidFill>
              </a:rPr>
              <a:t>Средний чек покупки.</a:t>
            </a:r>
          </a:p>
          <a:p>
            <a:pPr marL="342900" indent="-342900">
              <a:buAutoNum type="arabicPeriod"/>
            </a:pPr>
            <a:r>
              <a:rPr lang="ru-RU" dirty="0"/>
              <a:t>Каждый аргумент имеет значение «по умолчанию», базовое для прогнозирование.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F60837A-CF99-C190-774B-23993078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340703"/>
            <a:ext cx="6027175" cy="50759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AC26191-D4C6-37FA-8C8A-2B2B4D0B5480}"/>
              </a:ext>
            </a:extLst>
          </p:cNvPr>
          <p:cNvSpPr txBox="1"/>
          <p:nvPr/>
        </p:nvSpPr>
        <p:spPr>
          <a:xfrm>
            <a:off x="6096000" y="807903"/>
            <a:ext cx="6027173" cy="532800"/>
          </a:xfrm>
          <a:prstGeom prst="rect">
            <a:avLst/>
          </a:prstGeom>
          <a:solidFill>
            <a:srgbClr val="5DAAB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Определение функции для моделирования</a:t>
            </a:r>
            <a:br>
              <a:rPr lang="ru-RU" sz="1400" dirty="0">
                <a:solidFill>
                  <a:schemeClr val="bg1"/>
                </a:solidFill>
              </a:rPr>
            </a:br>
            <a:r>
              <a:rPr lang="ru-RU" sz="1400" dirty="0">
                <a:solidFill>
                  <a:schemeClr val="bg1"/>
                </a:solidFill>
              </a:rPr>
              <a:t>показателей юнит-экономики за апрель 2022 года.</a:t>
            </a:r>
          </a:p>
        </p:txBody>
      </p:sp>
    </p:spTree>
    <p:extLst>
      <p:ext uri="{BB962C8B-B14F-4D97-AF65-F5344CB8AC3E}">
        <p14:creationId xmlns:p14="http://schemas.microsoft.com/office/powerpoint/2010/main" val="15611105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7_TF44868783.potx" id="{D220FF32-8609-483C-A5BA-C411C8F95145}" vid="{81955614-B51E-4FF9-BA08-1EC8C61B2C9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Классическая яркая утонченная презентация</Template>
  <TotalTime>1703</TotalTime>
  <Words>689</Words>
  <Application>Microsoft Office PowerPoint</Application>
  <PresentationFormat>Широкоэкранный</PresentationFormat>
  <Paragraphs>101</Paragraphs>
  <Slides>17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Тема Office</vt:lpstr>
      <vt:lpstr>Дипломный проект</vt:lpstr>
      <vt:lpstr>Акция </vt:lpstr>
      <vt:lpstr>Задачи </vt:lpstr>
      <vt:lpstr>Data mining &amp; data science</vt:lpstr>
      <vt:lpstr>Data mining &amp; data science</vt:lpstr>
      <vt:lpstr>Historical baseline data</vt:lpstr>
      <vt:lpstr>Historical baseline data</vt:lpstr>
      <vt:lpstr>Modeling </vt:lpstr>
      <vt:lpstr>Modeling</vt:lpstr>
      <vt:lpstr>Visualization </vt:lpstr>
      <vt:lpstr>Выход программы лояльности на безубыточность</vt:lpstr>
      <vt:lpstr>При изменении количества заказов на одного покупателя</vt:lpstr>
      <vt:lpstr>При изменении процента программы лояльности</vt:lpstr>
      <vt:lpstr>При изменении среднего чека покупки</vt:lpstr>
      <vt:lpstr>Findings </vt:lpstr>
      <vt:lpstr>Findings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 </dc:title>
  <dc:creator>Viktor Orlov</dc:creator>
  <cp:lastModifiedBy>Viktor Orlov</cp:lastModifiedBy>
  <cp:revision>65</cp:revision>
  <dcterms:created xsi:type="dcterms:W3CDTF">2022-10-06T14:18:17Z</dcterms:created>
  <dcterms:modified xsi:type="dcterms:W3CDTF">2022-10-10T15:17:35Z</dcterms:modified>
</cp:coreProperties>
</file>